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6" r:id="rId3"/>
    <p:sldId id="260" r:id="rId4"/>
    <p:sldId id="261" r:id="rId5"/>
    <p:sldId id="257" r:id="rId6"/>
    <p:sldId id="258" r:id="rId7"/>
    <p:sldId id="259" r:id="rId8"/>
    <p:sldId id="262" r:id="rId9"/>
    <p:sldId id="263" r:id="rId10"/>
    <p:sldId id="264" r:id="rId11"/>
    <p:sldId id="265" r:id="rId12"/>
  </p:sldIdLst>
  <p:sldSz cx="11522075" cy="6858000"/>
  <p:notesSz cx="7053263" cy="12052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6" y="-102"/>
      </p:cViewPr>
      <p:guideLst>
        <p:guide orient="horz" pos="2160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603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603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F3B98-22B8-4680-821F-05CE715C5172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447463"/>
            <a:ext cx="3055938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11447463"/>
            <a:ext cx="3055937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2DB91-F441-4367-9BC4-45D9BC4B2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130426"/>
            <a:ext cx="979376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1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74639"/>
            <a:ext cx="259246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74639"/>
            <a:ext cx="758536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406901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600201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600201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73050"/>
            <a:ext cx="379068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73051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435101"/>
            <a:ext cx="379068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612775"/>
            <a:ext cx="69132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104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600201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356351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09" y="6356351"/>
            <a:ext cx="36486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7" y="6356351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ranahmad131@uop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Partial Relief System/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err="1" smtClean="0">
                <a:latin typeface="Aharoni" pitchFamily="2" charset="-79"/>
                <a:cs typeface="Aharoni" pitchFamily="2" charset="-79"/>
              </a:rPr>
              <a:t>Speenhamland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Act, 1795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chemeClr val="tx1"/>
                </a:solidFill>
              </a:rPr>
              <a:t>Imran</a:t>
            </a:r>
            <a:r>
              <a:rPr lang="en-US" b="1" u="sng" dirty="0" smtClean="0">
                <a:solidFill>
                  <a:schemeClr val="tx1"/>
                </a:solidFill>
              </a:rPr>
              <a:t> Ahmad </a:t>
            </a:r>
            <a:r>
              <a:rPr lang="en-US" b="1" u="sng" dirty="0" err="1" smtClean="0">
                <a:solidFill>
                  <a:schemeClr val="tx1"/>
                </a:solidFill>
              </a:rPr>
              <a:t>Sajid</a:t>
            </a:r>
            <a:r>
              <a:rPr lang="en-US" b="1" u="sng" dirty="0" smtClean="0">
                <a:solidFill>
                  <a:schemeClr val="tx1"/>
                </a:solidFill>
              </a:rPr>
              <a:t>, PhD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DSW| </a:t>
            </a:r>
            <a:r>
              <a:rPr lang="en-US" dirty="0" smtClean="0">
                <a:solidFill>
                  <a:schemeClr val="tx1"/>
                </a:solidFill>
              </a:rPr>
              <a:t>UOP</a:t>
            </a:r>
          </a:p>
          <a:p>
            <a:r>
              <a:rPr lang="en-US" sz="2000" dirty="0" smtClean="0">
                <a:solidFill>
                  <a:schemeClr val="tx1"/>
                </a:solidFill>
                <a:hlinkClick r:id="rId2"/>
              </a:rPr>
              <a:t>imranahmad131@uop.edu.pk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095" y="5857892"/>
            <a:ext cx="7380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Source: Walter Friedlander. (1968). Introduction to Social Welfare. pp.15-18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RESULTS</a:t>
            </a:r>
          </a:p>
          <a:p>
            <a:pPr lvl="1"/>
            <a:r>
              <a:rPr lang="en-US" dirty="0" smtClean="0"/>
              <a:t>Lowered </a:t>
            </a:r>
            <a:r>
              <a:rPr lang="en-US" dirty="0" smtClean="0"/>
              <a:t>wages and general standard of living </a:t>
            </a:r>
          </a:p>
          <a:p>
            <a:pPr lvl="1"/>
            <a:r>
              <a:rPr lang="en-US" dirty="0" smtClean="0"/>
              <a:t>Higher tax rates </a:t>
            </a:r>
          </a:p>
          <a:p>
            <a:pPr lvl="1"/>
            <a:r>
              <a:rPr lang="en-US" dirty="0" smtClean="0"/>
              <a:t>Employers </a:t>
            </a:r>
            <a:r>
              <a:rPr lang="en-US" dirty="0" smtClean="0">
                <a:sym typeface="Wingdings" pitchFamily="2" charset="2"/>
              </a:rPr>
              <a:t> substandard wages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Destroyed worker’s incentives to do good job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CRITICISM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>
                <a:sym typeface="Wingdings" pitchFamily="2" charset="2"/>
              </a:rPr>
              <a:t>Tax </a:t>
            </a:r>
            <a:r>
              <a:rPr lang="en-US" b="1" u="sng" dirty="0" smtClean="0">
                <a:sym typeface="Wingdings" pitchFamily="2" charset="2"/>
              </a:rPr>
              <a:t>payers resentment</a:t>
            </a:r>
            <a:r>
              <a:rPr lang="en-US" dirty="0" smtClean="0">
                <a:sym typeface="Wingdings" pitchFamily="2" charset="2"/>
              </a:rPr>
              <a:t> Communities with more </a:t>
            </a:r>
            <a:r>
              <a:rPr lang="en-US" dirty="0" err="1" smtClean="0">
                <a:sym typeface="Wingdings" pitchFamily="2" charset="2"/>
              </a:rPr>
              <a:t>poors</a:t>
            </a:r>
            <a:r>
              <a:rPr lang="en-US" dirty="0" smtClean="0">
                <a:sym typeface="Wingdings" pitchFamily="2" charset="2"/>
              </a:rPr>
              <a:t> and less tax payers had to pay more tax than the communities with less </a:t>
            </a:r>
            <a:r>
              <a:rPr lang="en-US" dirty="0" err="1" smtClean="0">
                <a:sym typeface="Wingdings" pitchFamily="2" charset="2"/>
              </a:rPr>
              <a:t>poors</a:t>
            </a:r>
            <a:r>
              <a:rPr lang="en-US" dirty="0" smtClean="0">
                <a:sym typeface="Wingdings" pitchFamily="2" charset="2"/>
              </a:rPr>
              <a:t> and more tax payers. </a:t>
            </a:r>
          </a:p>
          <a:p>
            <a:r>
              <a:rPr lang="en-US" b="1" u="sng" dirty="0" smtClean="0">
                <a:sym typeface="Wingdings" pitchFamily="2" charset="2"/>
              </a:rPr>
              <a:t>Adam Smith </a:t>
            </a:r>
            <a:r>
              <a:rPr lang="en-US" dirty="0" smtClean="0">
                <a:sym typeface="Wingdings" pitchFamily="2" charset="2"/>
              </a:rPr>
              <a:t> state should not interfere with private economy so that the manufacturer could reap the profits of production… Gradual withdrawal of public relief  </a:t>
            </a:r>
          </a:p>
          <a:p>
            <a:r>
              <a:rPr lang="en-US" b="1" u="sng" dirty="0" smtClean="0">
                <a:sym typeface="Wingdings" pitchFamily="2" charset="2"/>
              </a:rPr>
              <a:t>Thomas R. Malthus </a:t>
            </a:r>
            <a:r>
              <a:rPr lang="en-US" dirty="0" smtClean="0">
                <a:sym typeface="Wingdings" pitchFamily="2" charset="2"/>
              </a:rPr>
              <a:t> poor relief encouraged paupers to have more children in order to get relief for them, tended to raise the price of food, impoverishing the entire working class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1722 </a:t>
            </a:r>
            <a:r>
              <a:rPr lang="en-US" dirty="0" smtClean="0">
                <a:sym typeface="Wingdings" pitchFamily="2" charset="2"/>
              </a:rPr>
              <a:t> Private Workhouse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1761 </a:t>
            </a:r>
            <a:r>
              <a:rPr lang="en-US" dirty="0" smtClean="0">
                <a:sym typeface="Wingdings" pitchFamily="2" charset="2"/>
              </a:rPr>
              <a:t> Registration of all infants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1767 </a:t>
            </a:r>
            <a:r>
              <a:rPr lang="en-US" dirty="0" smtClean="0">
                <a:sym typeface="Wingdings" pitchFamily="2" charset="2"/>
              </a:rPr>
              <a:t> Removal of all children below six (6) years of age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1782 </a:t>
            </a:r>
            <a:r>
              <a:rPr lang="en-US" dirty="0" smtClean="0">
                <a:sym typeface="Wingdings" pitchFamily="2" charset="2"/>
              </a:rPr>
              <a:t> Abolish contract system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1793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1815 War between France and England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1795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Speenhalmland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Act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Century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Competition b/w Dutch and Britons </a:t>
            </a:r>
          </a:p>
          <a:p>
            <a:r>
              <a:rPr lang="en-US" dirty="0" smtClean="0"/>
              <a:t>Workhouse as Export Promotion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1696: Workhouse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 smtClean="0"/>
              <a:t>OBJECTIVES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Reduce beggary and poverty,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manufacture finishing goods for export</a:t>
            </a:r>
          </a:p>
          <a:p>
            <a:r>
              <a:rPr lang="en-US" dirty="0" smtClean="0"/>
              <a:t>Every able bodied poor was forced to work in workhouse </a:t>
            </a:r>
          </a:p>
          <a:p>
            <a:r>
              <a:rPr lang="en-US" b="1" dirty="0" smtClean="0">
                <a:sym typeface="Wingdings" pitchFamily="2" charset="2"/>
              </a:rPr>
              <a:t>1722</a:t>
            </a:r>
            <a:r>
              <a:rPr lang="en-US" dirty="0" smtClean="0">
                <a:sym typeface="Wingdings" pitchFamily="2" charset="2"/>
              </a:rPr>
              <a:t> Contract with Private Workhouse Operators</a:t>
            </a:r>
          </a:p>
          <a:p>
            <a:r>
              <a:rPr lang="en-US" b="1" u="sng" dirty="0" smtClean="0"/>
              <a:t>PROBLEMS</a:t>
            </a:r>
          </a:p>
          <a:p>
            <a:pPr lvl="1"/>
            <a:r>
              <a:rPr lang="en-US" dirty="0" smtClean="0"/>
              <a:t>Over crowding</a:t>
            </a:r>
          </a:p>
          <a:p>
            <a:pPr lvl="1"/>
            <a:r>
              <a:rPr lang="en-US" dirty="0" smtClean="0"/>
              <a:t>Poor living and working conditions</a:t>
            </a:r>
          </a:p>
          <a:p>
            <a:r>
              <a:rPr lang="en-US" b="1" u="sng" dirty="0" smtClean="0"/>
              <a:t>CONSEQUENCES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itchFamily="2" charset="2"/>
              </a:rPr>
              <a:t></a:t>
            </a:r>
            <a:endParaRPr lang="en-US" b="1" dirty="0" smtClean="0"/>
          </a:p>
          <a:p>
            <a:pPr lvl="1"/>
            <a:r>
              <a:rPr lang="en-US" dirty="0" smtClean="0"/>
              <a:t>Family breakdown</a:t>
            </a:r>
          </a:p>
          <a:p>
            <a:pPr lvl="1"/>
            <a:r>
              <a:rPr lang="en-US" dirty="0" smtClean="0"/>
              <a:t>Increasing Infant Mortality (82% infants died)</a:t>
            </a:r>
          </a:p>
          <a:p>
            <a:pPr lvl="1"/>
            <a:r>
              <a:rPr lang="en-US" dirty="0" smtClean="0"/>
              <a:t>Increasing Immoralities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Workhouses and Outdoor Relief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ym typeface="Wingdings" pitchFamily="2" charset="2"/>
              </a:rPr>
              <a:t>1761</a:t>
            </a:r>
            <a:r>
              <a:rPr lang="en-US" dirty="0" smtClean="0">
                <a:sym typeface="Wingdings" pitchFamily="2" charset="2"/>
              </a:rPr>
              <a:t> Registration of all infants in Workhouses</a:t>
            </a:r>
          </a:p>
          <a:p>
            <a:r>
              <a:rPr lang="en-US" b="1" u="sng" dirty="0" smtClean="0">
                <a:sym typeface="Wingdings" pitchFamily="2" charset="2"/>
              </a:rPr>
              <a:t>1767</a:t>
            </a:r>
            <a:r>
              <a:rPr lang="en-US" dirty="0" smtClean="0">
                <a:sym typeface="Wingdings" pitchFamily="2" charset="2"/>
              </a:rPr>
              <a:t> Removal of all children below six (6) years of age</a:t>
            </a:r>
          </a:p>
          <a:p>
            <a:r>
              <a:rPr lang="en-US" b="1" u="sng" dirty="0" smtClean="0"/>
              <a:t>1782</a:t>
            </a:r>
            <a:r>
              <a:rPr lang="en-US" dirty="0" smtClean="0">
                <a:sym typeface="Wingdings" pitchFamily="2" charset="2"/>
              </a:rPr>
              <a:t> Abolishing Contract system / Starting Outdoor Relief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Abolishing </a:t>
            </a:r>
            <a:r>
              <a:rPr lang="en-US" dirty="0" err="1" smtClean="0">
                <a:sym typeface="Wingdings" pitchFamily="2" charset="2"/>
              </a:rPr>
              <a:t>Honourary</a:t>
            </a:r>
            <a:r>
              <a:rPr lang="en-US" dirty="0" smtClean="0">
                <a:sym typeface="Wingdings" pitchFamily="2" charset="2"/>
              </a:rPr>
              <a:t> Overseers of Poor with Salaried Guardians of Poor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Source of Increasing Poverty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Changes in England, particularly two (2)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1. Enclosure Movement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2. Power Driven Machinery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Partial Relief: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Speenhamland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Act 1795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1793-1815</a:t>
            </a:r>
            <a:r>
              <a:rPr lang="en-US" dirty="0" smtClean="0"/>
              <a:t>: France </a:t>
            </a:r>
            <a:r>
              <a:rPr lang="en-US" dirty="0" err="1" smtClean="0"/>
              <a:t>vs</a:t>
            </a:r>
            <a:r>
              <a:rPr lang="en-US" dirty="0" smtClean="0"/>
              <a:t> Britain War, leading to French Revolution </a:t>
            </a:r>
          </a:p>
          <a:p>
            <a:r>
              <a:rPr lang="en-US" dirty="0" smtClean="0"/>
              <a:t>Longest war</a:t>
            </a:r>
            <a:r>
              <a:rPr lang="en-US" dirty="0" smtClean="0">
                <a:sym typeface="Wingdings" pitchFamily="2" charset="2"/>
              </a:rPr>
              <a:t>22 years </a:t>
            </a:r>
          </a:p>
          <a:p>
            <a:r>
              <a:rPr lang="en-US" b="1" u="sng" dirty="0" smtClean="0">
                <a:sym typeface="Wingdings" pitchFamily="2" charset="2"/>
              </a:rPr>
              <a:t>CONSEQUENCES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Price Hike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Increased Poverty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Increased Diseases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Veterans Refused to go to Workhouses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May 1795</a:t>
            </a:r>
            <a:r>
              <a:rPr lang="en-US" dirty="0" smtClean="0">
                <a:sym typeface="Wingdings" pitchFamily="2" charset="2"/>
              </a:rPr>
              <a:t> Berkshire County at </a:t>
            </a:r>
            <a:r>
              <a:rPr lang="en-US" dirty="0" err="1" smtClean="0">
                <a:sym typeface="Wingdings" pitchFamily="2" charset="2"/>
              </a:rPr>
              <a:t>Speenhamland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Meeting of the Officers of Poor Laws</a:t>
            </a:r>
          </a:p>
          <a:p>
            <a:r>
              <a:rPr lang="en-US" b="1" u="sng" dirty="0" smtClean="0">
                <a:sym typeface="Wingdings" pitchFamily="2" charset="2"/>
              </a:rPr>
              <a:t>UNIVERSAL SCALE OF PRACTICES / BREAD SCALE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Determine the amount of relief on the basis of the local cost of bread needed for the sustenance* of the family.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Supplement wages of </a:t>
            </a:r>
            <a:r>
              <a:rPr lang="en-US" dirty="0" err="1" smtClean="0">
                <a:sym typeface="Wingdings" pitchFamily="2" charset="2"/>
              </a:rPr>
              <a:t>labours</a:t>
            </a:r>
            <a:r>
              <a:rPr lang="en-US" dirty="0" smtClean="0">
                <a:sym typeface="Wingdings" pitchFamily="2" charset="2"/>
              </a:rPr>
              <a:t> who’s earnings are less than this minimum subsistence**.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489349" y="6488668"/>
            <a:ext cx="1240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*livelihood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4070" y="6248400"/>
            <a:ext cx="375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**condition of managing to stay alive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Parliament approved </a:t>
            </a:r>
          </a:p>
          <a:p>
            <a:r>
              <a:rPr lang="en-US" b="1" u="sng" dirty="0" smtClean="0"/>
              <a:t>SPEENHAMLAND ACT OF 1795 </a:t>
            </a:r>
          </a:p>
          <a:p>
            <a:pPr lvl="1"/>
            <a:r>
              <a:rPr lang="en-US" dirty="0" smtClean="0"/>
              <a:t>Authorizing relief allowance in the homes of the poor, according to the </a:t>
            </a:r>
            <a:r>
              <a:rPr lang="en-US" dirty="0" smtClean="0">
                <a:solidFill>
                  <a:srgbClr val="FF0000"/>
                </a:solidFill>
              </a:rPr>
              <a:t>size of the family</a:t>
            </a:r>
            <a:r>
              <a:rPr lang="en-US" dirty="0" smtClean="0"/>
              <a:t>, either for full support or to supplement low wages. </a:t>
            </a:r>
          </a:p>
          <a:p>
            <a:pPr lvl="1"/>
            <a:r>
              <a:rPr lang="en-US" dirty="0" smtClean="0"/>
              <a:t>Outdoor relief for old, infirm and handicapped persons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3379</TotalTime>
  <Words>462</Words>
  <Application>Microsoft Office PowerPoint</Application>
  <PresentationFormat>Custom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Partial Relief System/ Speenhamland Act, 1795 </vt:lpstr>
      <vt:lpstr>Slide 2</vt:lpstr>
      <vt:lpstr>17th Century </vt:lpstr>
      <vt:lpstr> 1696: Workhouse Experiment</vt:lpstr>
      <vt:lpstr>Workhouses and Outdoor Relief</vt:lpstr>
      <vt:lpstr>Source of Increasing Poverty</vt:lpstr>
      <vt:lpstr>Partial Relief: Speenhamland Act 1795</vt:lpstr>
      <vt:lpstr>Slide 8</vt:lpstr>
      <vt:lpstr>Slide 9</vt:lpstr>
      <vt:lpstr>Slide 10</vt:lpstr>
      <vt:lpstr>CRITICISM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Relief System/ Speenhalmland Act, 1795 </dc:title>
  <dc:creator>Imran</dc:creator>
  <cp:lastModifiedBy>Imran</cp:lastModifiedBy>
  <cp:revision>53</cp:revision>
  <dcterms:created xsi:type="dcterms:W3CDTF">2006-08-16T00:00:00Z</dcterms:created>
  <dcterms:modified xsi:type="dcterms:W3CDTF">2020-01-07T05:16:20Z</dcterms:modified>
</cp:coreProperties>
</file>